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16" r:id="rId2"/>
    <p:sldMasterId id="2147483724" r:id="rId3"/>
  </p:sldMasterIdLst>
  <p:notesMasterIdLst>
    <p:notesMasterId r:id="rId13"/>
  </p:notesMasterIdLst>
  <p:handoutMasterIdLst>
    <p:handoutMasterId r:id="rId14"/>
  </p:handoutMasterIdLst>
  <p:sldIdLst>
    <p:sldId id="353" r:id="rId4"/>
    <p:sldId id="354" r:id="rId5"/>
    <p:sldId id="355" r:id="rId6"/>
    <p:sldId id="356" r:id="rId7"/>
    <p:sldId id="362" r:id="rId8"/>
    <p:sldId id="364" r:id="rId9"/>
    <p:sldId id="365" r:id="rId10"/>
    <p:sldId id="366" r:id="rId11"/>
    <p:sldId id="361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4"/>
            <p14:sldId id="355"/>
            <p14:sldId id="356"/>
            <p14:sldId id="362"/>
            <p14:sldId id="364"/>
            <p14:sldId id="365"/>
            <p14:sldId id="366"/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7" autoAdjust="0"/>
    <p:restoredTop sz="87870" autoAdjust="0"/>
  </p:normalViewPr>
  <p:slideViewPr>
    <p:cSldViewPr snapToGrid="0" snapToObjects="1">
      <p:cViewPr varScale="1">
        <p:scale>
          <a:sx n="143" d="100"/>
          <a:sy n="143" d="100"/>
        </p:scale>
        <p:origin x="1040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Resting slide</a:t>
            </a:r>
            <a:r>
              <a:rPr lang="en-US" baseline="0" dirty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Discovery is one of the key tenets of a microservice based architecture.</a:t>
            </a:r>
          </a:p>
          <a:p>
            <a:r>
              <a:rPr lang="en-US" dirty="0"/>
              <a:t>In distributed systems, application dependencies cease to be a method call away.</a:t>
            </a:r>
          </a:p>
          <a:p>
            <a:r>
              <a:rPr lang="en-US" dirty="0"/>
              <a:t>Trying to hand configure each client or use some form of convention can be very difficult to do and can be very brittle.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8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Discovery is one of the key tenets of a microservice based architecture.</a:t>
            </a:r>
          </a:p>
          <a:p>
            <a:r>
              <a:rPr lang="en-US" dirty="0"/>
              <a:t>In distributed systems, application dependencies cease to be a method call away.</a:t>
            </a:r>
          </a:p>
          <a:p>
            <a:r>
              <a:rPr lang="en-US" dirty="0"/>
              <a:t>Trying to hand configure each client or use some form of convention can be very difficult to do and can be very brittle.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8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8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993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5751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4" r:id="rId8"/>
    <p:sldLayoutId id="2147483735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flix/Hystrix/wik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013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Circuit Breakers and Fault Tolerance</a:t>
            </a:r>
          </a:p>
        </p:txBody>
      </p:sp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 dirty="0"/>
              <a:t>One failure must not cause a cascading failure across the entire system.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For example, for an application that depends on 30 services where each service has 99.99% uptime, here is what you can expect:</a:t>
            </a:r>
            <a:br>
              <a:rPr lang="en-US" sz="1800" dirty="0"/>
            </a:br>
            <a:r>
              <a:rPr lang="en-US" sz="1600" dirty="0">
                <a:solidFill>
                  <a:schemeClr val="accent2"/>
                </a:solidFill>
                <a:latin typeface="Courier New"/>
                <a:cs typeface="Courier New"/>
              </a:rPr>
              <a:t>  99.99^30 = 99.7% uptime</a:t>
            </a:r>
            <a:br>
              <a:rPr lang="en-US" sz="1600" dirty="0">
                <a:solidFill>
                  <a:schemeClr val="accent2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chemeClr val="accent2"/>
                </a:solidFill>
                <a:latin typeface="Courier New"/>
                <a:cs typeface="Courier New"/>
              </a:rPr>
              <a:t>  0.3% of 1 billion requests = 3,000,000 failures  </a:t>
            </a:r>
            <a:br>
              <a:rPr lang="en-US" sz="1600" dirty="0">
                <a:solidFill>
                  <a:schemeClr val="accent2"/>
                </a:solidFill>
                <a:latin typeface="Courier New"/>
                <a:cs typeface="Courier New"/>
              </a:rPr>
            </a:br>
            <a:r>
              <a:rPr lang="en-US" sz="1600" dirty="0">
                <a:solidFill>
                  <a:schemeClr val="accent2"/>
                </a:solidFill>
                <a:latin typeface="Courier New"/>
                <a:cs typeface="Courier New"/>
              </a:rPr>
              <a:t>  2+ hours downtime/month if </a:t>
            </a:r>
            <a:r>
              <a:rPr lang="en-US" sz="1600" b="1" i="1" u="sng" dirty="0">
                <a:solidFill>
                  <a:schemeClr val="accent2"/>
                </a:solidFill>
                <a:latin typeface="Courier New"/>
                <a:cs typeface="Courier New"/>
              </a:rPr>
              <a:t>all</a:t>
            </a:r>
            <a:r>
              <a:rPr lang="en-US" sz="1600" dirty="0">
                <a:solidFill>
                  <a:schemeClr val="accent2"/>
                </a:solidFill>
                <a:latin typeface="Courier New"/>
                <a:cs typeface="Courier New"/>
              </a:rPr>
              <a:t> dependencies have 99.99%</a:t>
            </a:r>
            <a:br>
              <a:rPr lang="en-US" sz="1800" dirty="0">
                <a:latin typeface="Courier New"/>
                <a:cs typeface="Courier New"/>
              </a:rPr>
            </a:br>
            <a:endParaRPr lang="en-US" sz="1800" dirty="0"/>
          </a:p>
          <a:p>
            <a:r>
              <a:rPr lang="en-US" sz="1800" dirty="0"/>
              <a:t>Reality is </a:t>
            </a:r>
            <a:r>
              <a:rPr lang="en-US" sz="1800" i="1" dirty="0"/>
              <a:t>generally</a:t>
            </a:r>
            <a:r>
              <a:rPr lang="en-US" sz="1800" dirty="0"/>
              <a:t> worse.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Source: </a:t>
            </a:r>
            <a:r>
              <a:rPr lang="en-US" sz="1800" dirty="0">
                <a:hlinkClick r:id="rId3"/>
              </a:rPr>
              <a:t>https://github.com/Netflix/Hystrix/wiki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71622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Systems Failures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838" y="1066800"/>
            <a:ext cx="3745583" cy="3406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838" y="1066800"/>
            <a:ext cx="3745583" cy="3406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838" y="1062978"/>
            <a:ext cx="3745583" cy="34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2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 Pattern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" y="1102526"/>
            <a:ext cx="7254240" cy="32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22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Circuit Breakers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7120" y="1549699"/>
            <a:ext cx="656336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8774"/>
                </a:solidFill>
                <a:latin typeface="Courier New"/>
                <a:cs typeface="Courier New"/>
              </a:rPr>
              <a:t>@SpringBootApplication</a:t>
            </a:r>
          </a:p>
          <a:p>
            <a:r>
              <a:rPr lang="en-US" sz="1200" b="1" dirty="0">
                <a:solidFill>
                  <a:srgbClr val="008774"/>
                </a:solidFill>
                <a:latin typeface="Courier New"/>
                <a:cs typeface="Courier New"/>
              </a:rPr>
              <a:t>@EnableDiscoveryClient</a:t>
            </a:r>
          </a:p>
          <a:p>
            <a:r>
              <a:rPr lang="en-US" sz="1200" b="1" dirty="0">
                <a:solidFill>
                  <a:srgbClr val="008774"/>
                </a:solidFill>
                <a:latin typeface="Courier New"/>
                <a:cs typeface="Courier New"/>
              </a:rPr>
              <a:t>@EnableCircuitBreaker</a:t>
            </a:r>
            <a:endParaRPr lang="en-US" sz="120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rgbClr val="C0504D"/>
                </a:solidFill>
                <a:latin typeface="Courier New"/>
                <a:cs typeface="Courier New"/>
              </a:rPr>
              <a:t>public class </a:t>
            </a:r>
            <a:r>
              <a:rPr lang="en-US" sz="1200" dirty="0">
                <a:solidFill>
                  <a:schemeClr val="accent3"/>
                </a:solidFill>
                <a:latin typeface="Courier New"/>
                <a:cs typeface="Courier New"/>
              </a:rPr>
              <a:t>MyClientApp</a:t>
            </a:r>
            <a:r>
              <a:rPr lang="en-US" sz="1200" dirty="0">
                <a:latin typeface="Courier New"/>
                <a:cs typeface="Courier New"/>
              </a:rPr>
              <a:t>{</a:t>
            </a:r>
          </a:p>
          <a:p>
            <a:r>
              <a:rPr lang="en-US" sz="1200" dirty="0">
                <a:latin typeface="Courier New"/>
                <a:cs typeface="Courier New"/>
              </a:rPr>
              <a:t>   </a:t>
            </a:r>
            <a:r>
              <a:rPr lang="en-US" sz="1200" dirty="0">
                <a:solidFill>
                  <a:srgbClr val="C0504D"/>
                </a:solidFill>
                <a:latin typeface="Courier New"/>
                <a:cs typeface="Courier New"/>
              </a:rPr>
              <a:t>public static 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chemeClr val="accent3"/>
                </a:solidFill>
                <a:latin typeface="Courier New"/>
                <a:cs typeface="Courier New"/>
              </a:rPr>
              <a:t>main</a:t>
            </a:r>
            <a:r>
              <a:rPr lang="en-US" sz="1200" dirty="0">
                <a:latin typeface="Courier New"/>
                <a:cs typeface="Courier New"/>
              </a:rPr>
              <a:t>(String[] args) {</a:t>
            </a:r>
          </a:p>
          <a:p>
            <a:r>
              <a:rPr lang="en-US" sz="1200" dirty="0">
                <a:latin typeface="Courier New"/>
                <a:cs typeface="Courier New"/>
              </a:rPr>
              <a:t>     SpringApplication.run(MyClientApp</a:t>
            </a:r>
            <a:r>
              <a:rPr lang="en-US" sz="1200" dirty="0">
                <a:solidFill>
                  <a:srgbClr val="1F6FB8"/>
                </a:solidFill>
                <a:latin typeface="Courier New"/>
                <a:cs typeface="Courier New"/>
              </a:rPr>
              <a:t>.class</a:t>
            </a:r>
            <a:r>
              <a:rPr lang="en-US" sz="1200" dirty="0">
                <a:latin typeface="Courier New"/>
                <a:cs typeface="Courier New"/>
              </a:rPr>
              <a:t>, args);</a:t>
            </a:r>
          </a:p>
          <a:p>
            <a:r>
              <a:rPr lang="en-US" sz="1200" dirty="0">
                <a:latin typeface="Courier New"/>
                <a:cs typeface="Courier New"/>
              </a:rPr>
              <a:t>   }</a:t>
            </a:r>
          </a:p>
          <a:p>
            <a:r>
              <a:rPr lang="en-US" sz="12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66160" y="1727201"/>
            <a:ext cx="221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Courier New"/>
                <a:cs typeface="Courier New"/>
                <a:sym typeface="Wingdings"/>
              </a:rPr>
              <a:t> MAGIC!!</a:t>
            </a:r>
            <a:endParaRPr lang="en-US" sz="120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454400" y="1869440"/>
            <a:ext cx="22352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87120" y="3251200"/>
            <a:ext cx="7802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8774"/>
                </a:solidFill>
                <a:latin typeface="Courier New"/>
                <a:cs typeface="Courier New"/>
              </a:rPr>
              <a:t>&lt;dependency&gt;</a:t>
            </a:r>
          </a:p>
          <a:p>
            <a:r>
              <a:rPr lang="en-US" sz="1200" b="1" dirty="0">
                <a:solidFill>
                  <a:srgbClr val="008774"/>
                </a:solidFill>
                <a:latin typeface="Courier New"/>
                <a:cs typeface="Courier New"/>
              </a:rPr>
              <a:t>   &lt;groupId&gt;io.pivotal.spring.cloud&lt;/groupId&gt;  </a:t>
            </a:r>
          </a:p>
          <a:p>
            <a:r>
              <a:rPr lang="en-US" sz="1200" b="1" dirty="0">
                <a:solidFill>
                  <a:srgbClr val="008774"/>
                </a:solidFill>
                <a:latin typeface="Courier New"/>
                <a:cs typeface="Courier New"/>
              </a:rPr>
              <a:t>   &lt;artifactId&gt;spring-cloud-starter-</a:t>
            </a:r>
            <a:r>
              <a:rPr lang="en-US" sz="1200" b="1" dirty="0" err="1">
                <a:solidFill>
                  <a:srgbClr val="008774"/>
                </a:solidFill>
                <a:latin typeface="Courier New"/>
                <a:cs typeface="Courier New"/>
              </a:rPr>
              <a:t>hystrix</a:t>
            </a:r>
            <a:r>
              <a:rPr lang="en-US" sz="1200" b="1" dirty="0">
                <a:solidFill>
                  <a:srgbClr val="008774"/>
                </a:solidFill>
                <a:latin typeface="Courier New"/>
                <a:cs typeface="Courier New"/>
              </a:rPr>
              <a:t>&lt;/artifactId&gt;</a:t>
            </a:r>
          </a:p>
          <a:p>
            <a:r>
              <a:rPr lang="en-US" sz="1200" b="1" dirty="0">
                <a:solidFill>
                  <a:srgbClr val="008774"/>
                </a:solidFill>
                <a:latin typeface="Courier New"/>
                <a:cs typeface="Courier New"/>
              </a:rPr>
              <a:t>&lt;/dependency&gt;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034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6F657-31B6-134F-9846-91134B26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 Circuit Breakers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60EFC-6B25-8242-BEB1-BF9920A8BA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abstraction across different circuit breaker implementations</a:t>
            </a:r>
          </a:p>
          <a:p>
            <a:r>
              <a:rPr lang="en-US" dirty="0"/>
              <a:t>provides a consistent API for use in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6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E36EC-B9D0-D744-8F75-26158C15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Resilence4J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820968-8F89-AD4C-B51A-CB2D3624E37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38268" y="1108075"/>
            <a:ext cx="7867464" cy="30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0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7A8D-D47B-DF46-96CB-432737403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Resilence4J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697-BE45-814D-96D5-66D1588800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Circuit Breaker status reported </a:t>
            </a:r>
            <a:r>
              <a:rPr lang="en-US"/>
              <a:t>via Micrometer.</a:t>
            </a:r>
            <a:endParaRPr lang="en-US" dirty="0"/>
          </a:p>
          <a:p>
            <a:r>
              <a:rPr lang="en-US" dirty="0"/>
              <a:t>PCF Metrics or Wavefront can capture metrics for Dashboards.</a:t>
            </a:r>
          </a:p>
        </p:txBody>
      </p:sp>
    </p:spTree>
    <p:extLst>
      <p:ext uri="{BB962C8B-B14F-4D97-AF65-F5344CB8AC3E}">
        <p14:creationId xmlns:p14="http://schemas.microsoft.com/office/powerpoint/2010/main" val="4180640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25136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>
                <a:solidFill>
                  <a:srgbClr val="74CEC7"/>
                </a:solidFill>
              </a:rPr>
              <a:t>Lab</a:t>
            </a:r>
            <a:endParaRPr lang="en" sz="2100" b="1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7452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27563</TotalTime>
  <Words>333</Words>
  <Application>Microsoft Macintosh PowerPoint</Application>
  <PresentationFormat>On-screen Show (16:9)</PresentationFormat>
  <Paragraphs>44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Courier New</vt:lpstr>
      <vt:lpstr>Helvetica Neue</vt:lpstr>
      <vt:lpstr>Noto Symbol</vt:lpstr>
      <vt:lpstr>Verdana</vt:lpstr>
      <vt:lpstr>3_Office Theme</vt:lpstr>
      <vt:lpstr>Pivotal Main</vt:lpstr>
      <vt:lpstr>1_Pivotal Main</vt:lpstr>
      <vt:lpstr>PowerPoint Presentation</vt:lpstr>
      <vt:lpstr>Fault Tolerance</vt:lpstr>
      <vt:lpstr>Distributed Systems Failures</vt:lpstr>
      <vt:lpstr>Circuit Breaker Pattern</vt:lpstr>
      <vt:lpstr>Implementing Circuit Breakers</vt:lpstr>
      <vt:lpstr>Spring Cloud Circuit Breakers</vt:lpstr>
      <vt:lpstr>Resilence4J</vt:lpstr>
      <vt:lpstr>Resilence4J Metrics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Jeffrey Ellin</cp:lastModifiedBy>
  <cp:revision>256</cp:revision>
  <dcterms:created xsi:type="dcterms:W3CDTF">2015-10-05T21:15:00Z</dcterms:created>
  <dcterms:modified xsi:type="dcterms:W3CDTF">2021-07-14T20:04:52Z</dcterms:modified>
  <cp:category/>
</cp:coreProperties>
</file>